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6"/>
  </p:notesMasterIdLst>
  <p:handoutMasterIdLst>
    <p:handoutMasterId r:id="rId17"/>
  </p:handoutMasterIdLst>
  <p:sldIdLst>
    <p:sldId id="292" r:id="rId5"/>
    <p:sldId id="291" r:id="rId6"/>
    <p:sldId id="294" r:id="rId7"/>
    <p:sldId id="265" r:id="rId8"/>
    <p:sldId id="268" r:id="rId9"/>
    <p:sldId id="269" r:id="rId10"/>
    <p:sldId id="271" r:id="rId11"/>
    <p:sldId id="272" r:id="rId12"/>
    <p:sldId id="295" r:id="rId13"/>
    <p:sldId id="274" r:id="rId14"/>
    <p:sldId id="293" r:id="rId15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96"/>
    <a:srgbClr val="1E5082"/>
    <a:srgbClr val="F3E068"/>
    <a:srgbClr val="E98B0D"/>
    <a:srgbClr val="003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639" autoAdjust="0"/>
  </p:normalViewPr>
  <p:slideViewPr>
    <p:cSldViewPr snapToGrid="0">
      <p:cViewPr varScale="1">
        <p:scale>
          <a:sx n="79" d="100"/>
          <a:sy n="79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STD BPL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Vit A</c:v>
                </c:pt>
                <c:pt idx="1">
                  <c:v>Vit B 12</c:v>
                </c:pt>
                <c:pt idx="2">
                  <c:v>Vit D</c:v>
                </c:pt>
                <c:pt idx="3">
                  <c:v>Iron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12.5</c:v>
                </c:pt>
                <c:pt idx="1">
                  <c:v>9.3800000000000008</c:v>
                </c:pt>
                <c:pt idx="2">
                  <c:v>9.3800000000000008</c:v>
                </c:pt>
                <c:pt idx="3">
                  <c:v>34.380000000000003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0E-4511-8FA0-A765E1836F22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Tailored BPL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Vit A</c:v>
                </c:pt>
                <c:pt idx="1">
                  <c:v>Vit B 12</c:v>
                </c:pt>
                <c:pt idx="2">
                  <c:v>Vit D</c:v>
                </c:pt>
                <c:pt idx="3">
                  <c:v>Iron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>
                  <c:v>3.13</c:v>
                </c:pt>
                <c:pt idx="1">
                  <c:v>3.13</c:v>
                </c:pt>
                <c:pt idx="2">
                  <c:v>9.3800000000000008</c:v>
                </c:pt>
                <c:pt idx="3">
                  <c:v>21.88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0E-4511-8FA0-A765E1836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7131535"/>
        <c:axId val="1253594495"/>
      </c:barChart>
      <c:catAx>
        <c:axId val="202713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53594495"/>
        <c:crosses val="autoZero"/>
        <c:auto val="1"/>
        <c:lblAlgn val="ctr"/>
        <c:lblOffset val="100"/>
        <c:noMultiLvlLbl val="0"/>
      </c:catAx>
      <c:valAx>
        <c:axId val="1253594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27131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OAGB STD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 YEAR FU</c:v>
                </c:pt>
                <c:pt idx="1">
                  <c:v>3 YEARS FU</c:v>
                </c:pt>
                <c:pt idx="2">
                  <c:v>5 YEARS FU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66.2</c:v>
                </c:pt>
                <c:pt idx="1">
                  <c:v>67.3</c:v>
                </c:pt>
                <c:pt idx="2">
                  <c:v>66.3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9B-4E51-8EAC-106EAA5A00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OAGB TAILORED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 YEAR FU</c:v>
                </c:pt>
                <c:pt idx="1">
                  <c:v>3 YEARS FU</c:v>
                </c:pt>
                <c:pt idx="2">
                  <c:v>5 YEARS FU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63.3</c:v>
                </c:pt>
                <c:pt idx="1">
                  <c:v>80.099999999999994</c:v>
                </c:pt>
                <c:pt idx="2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9B-4E51-8EAC-106EAA5A0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0897456"/>
        <c:axId val="1910509264"/>
      </c:lineChart>
      <c:catAx>
        <c:axId val="210089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10509264"/>
        <c:crosses val="autoZero"/>
        <c:auto val="1"/>
        <c:lblAlgn val="ctr"/>
        <c:lblOffset val="100"/>
        <c:noMultiLvlLbl val="0"/>
      </c:catAx>
      <c:valAx>
        <c:axId val="191050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0089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OAGB STD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 YEAR FU</c:v>
                </c:pt>
                <c:pt idx="1">
                  <c:v>3 YEARS FU</c:v>
                </c:pt>
                <c:pt idx="2">
                  <c:v>5 YEARS FU</c:v>
                </c:pt>
                <c:pt idx="3">
                  <c:v>8 YEARS FU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66.2</c:v>
                </c:pt>
                <c:pt idx="1">
                  <c:v>67.3</c:v>
                </c:pt>
                <c:pt idx="2">
                  <c:v>66.3</c:v>
                </c:pt>
                <c:pt idx="3">
                  <c:v>85.72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57-48EF-A0DA-6B4DB6FC15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OAGB TAILORED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 YEAR FU</c:v>
                </c:pt>
                <c:pt idx="1">
                  <c:v>3 YEARS FU</c:v>
                </c:pt>
                <c:pt idx="2">
                  <c:v>5 YEARS FU</c:v>
                </c:pt>
                <c:pt idx="3">
                  <c:v>8 YEARS FU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63.3</c:v>
                </c:pt>
                <c:pt idx="1">
                  <c:v>80.099999999999994</c:v>
                </c:pt>
                <c:pt idx="2">
                  <c:v>78</c:v>
                </c:pt>
                <c:pt idx="3">
                  <c:v>82.49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57-48EF-A0DA-6B4DB6FC15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9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879178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15/09/2026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15/09/2026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Delphi consensus study </a:t>
            </a:r>
            <a:r>
              <a:rPr lang="it-IT" dirty="0" err="1"/>
              <a:t>organised</a:t>
            </a:r>
            <a:r>
              <a:rPr lang="it-IT" dirty="0"/>
              <a:t> by IFSO to vote on 90 consensus </a:t>
            </a:r>
            <a:r>
              <a:rPr lang="it-IT" dirty="0" err="1"/>
              <a:t>statements</a:t>
            </a:r>
            <a:r>
              <a:rPr lang="it-IT" dirty="0"/>
              <a:t>. </a:t>
            </a:r>
            <a:r>
              <a:rPr lang="it-IT" dirty="0" err="1"/>
              <a:t>Regarding</a:t>
            </a:r>
            <a:r>
              <a:rPr lang="it-IT" dirty="0"/>
              <a:t> the BPL </a:t>
            </a:r>
            <a:r>
              <a:rPr lang="it-IT" dirty="0" err="1"/>
              <a:t>lenght</a:t>
            </a:r>
            <a:r>
              <a:rPr lang="it-IT" dirty="0"/>
              <a:t>, consensus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reached</a:t>
            </a:r>
            <a:r>
              <a:rPr lang="it-IT" dirty="0"/>
              <a:t>…. But </a:t>
            </a:r>
            <a:r>
              <a:rPr lang="it-IT" dirty="0" err="1"/>
              <a:t>not</a:t>
            </a:r>
            <a:r>
              <a:rPr lang="it-IT" dirty="0"/>
              <a:t> on…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4231-51A7-471E-AC0C-B5AD9C039F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66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4231-51A7-471E-AC0C-B5AD9C039F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4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925679" y="3841"/>
            <a:ext cx="127212" cy="6858000"/>
          </a:xfrm>
          <a:prstGeom prst="rect">
            <a:avLst/>
          </a:prstGeom>
          <a:solidFill>
            <a:srgbClr val="F3E0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1E5082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838007" y="-1345"/>
            <a:ext cx="137546" cy="6858000"/>
          </a:xfrm>
          <a:prstGeom prst="rect">
            <a:avLst/>
          </a:prstGeom>
          <a:solidFill>
            <a:srgbClr val="E98B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4640A8C-1E5C-F82E-982D-F5BE2053E4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91" y="0"/>
            <a:ext cx="4849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672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15/09/2026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  <p:sldLayoutId id="2147483728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F26B43"/>
          </p15:clr>
        </p15:guide>
        <p15:guide id="2" pos="688">
          <p15:clr>
            <a:srgbClr val="F26B43"/>
          </p15:clr>
        </p15:guide>
        <p15:guide id="3" pos="7038">
          <p15:clr>
            <a:srgbClr val="F26B43"/>
          </p15:clr>
        </p15:guide>
        <p15:guide id="4" orient="horz" pos="3702">
          <p15:clr>
            <a:srgbClr val="F26B43"/>
          </p15:clr>
        </p15:guide>
        <p15:guide id="5" orient="horz" pos="406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microsoft.com/office/2007/relationships/hdphoto" Target="../media/hdphoto8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microsoft.com/office/2007/relationships/hdphoto" Target="../media/hdphoto5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microsoft.com/office/2007/relationships/hdphoto" Target="../media/hdphoto10.wdp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3" y="399393"/>
            <a:ext cx="5738647" cy="2354317"/>
          </a:xfrm>
        </p:spPr>
        <p:txBody>
          <a:bodyPr>
            <a:noAutofit/>
          </a:bodyPr>
          <a:lstStyle/>
          <a:p>
            <a:pPr algn="just"/>
            <a:r>
              <a:rPr lang="it-IT" sz="3800" dirty="0"/>
              <a:t>One </a:t>
            </a:r>
            <a:r>
              <a:rPr lang="it-IT" sz="3800" dirty="0" err="1"/>
              <a:t>anastomosis</a:t>
            </a:r>
            <a:r>
              <a:rPr lang="it-IT" sz="3800" dirty="0"/>
              <a:t> </a:t>
            </a:r>
            <a:r>
              <a:rPr lang="it-IT" sz="3800" dirty="0" err="1"/>
              <a:t>gastric</a:t>
            </a:r>
            <a:r>
              <a:rPr lang="it-IT" sz="3800" dirty="0"/>
              <a:t> bypass (OAGB) con ansa biliopancreatica fissa versus misurata: follow up a 8 anni.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1815" y="5933871"/>
            <a:ext cx="5580185" cy="1255063"/>
          </a:xfrm>
        </p:spPr>
        <p:txBody>
          <a:bodyPr>
            <a:normAutofit/>
          </a:bodyPr>
          <a:lstStyle/>
          <a:p>
            <a:pPr algn="r"/>
            <a:r>
              <a:rPr lang="it-IT" sz="2000" b="1" dirty="0">
                <a:solidFill>
                  <a:srgbClr val="009896"/>
                </a:solidFill>
              </a:rPr>
              <a:t>Dott. F. MORABITO</a:t>
            </a:r>
            <a:endParaRPr lang="it-IT" sz="1200" b="1" dirty="0">
              <a:solidFill>
                <a:srgbClr val="009896"/>
              </a:solidFill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F37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U.O.C Chirurgia Generale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37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F37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Oncologico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F37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Prof.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F37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G.Navarra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0F37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A.O.U. G. Martino, Messina</a:t>
            </a:r>
            <a:endParaRPr lang="it-IT" sz="1200" b="1" dirty="0">
              <a:solidFill>
                <a:srgbClr val="FFC000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6F9A903-5D8C-BFE3-91A9-DE3B109AD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661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urvey IFSO interventi2018.jpeg">
            <a:extLst>
              <a:ext uri="{FF2B5EF4-FFF2-40B4-BE49-F238E27FC236}">
                <a16:creationId xmlns:a16="http://schemas.microsoft.com/office/drawing/2014/main" id="{7D9F8520-DE03-4C35-854F-9FCB31018E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6" b="17511"/>
          <a:stretch/>
        </p:blipFill>
        <p:spPr>
          <a:xfrm>
            <a:off x="146800" y="311626"/>
            <a:ext cx="5664070" cy="257924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2FB2742-24FF-CCAB-86A0-DC69B9F7EF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0" t="26667" r="5697" b="20000"/>
          <a:stretch/>
        </p:blipFill>
        <p:spPr>
          <a:xfrm>
            <a:off x="10698141" y="183412"/>
            <a:ext cx="1347059" cy="40997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B87E0CF-B565-B48F-66F7-75DF88185507}"/>
              </a:ext>
            </a:extLst>
          </p:cNvPr>
          <p:cNvSpPr txBox="1"/>
          <p:nvPr/>
        </p:nvSpPr>
        <p:spPr>
          <a:xfrm>
            <a:off x="321012" y="3121223"/>
            <a:ext cx="5489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Angrisani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et al. Bariatric Surgery Survey 2018: Similarities and Disparities Among the 5 IFSO Chapters. </a:t>
            </a:r>
            <a:r>
              <a:rPr kumimoji="0" lang="en-US" sz="14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Obes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400" b="0" i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Surg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2021</a:t>
            </a:r>
            <a:endParaRPr kumimoji="0" lang="it-IT" sz="14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2A2ADA3-49FC-E3E4-E30F-757F19AA33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24" r="1600"/>
          <a:stretch>
            <a:fillRect/>
          </a:stretch>
        </p:blipFill>
        <p:spPr>
          <a:xfrm>
            <a:off x="6780179" y="710119"/>
            <a:ext cx="5090809" cy="607119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7E24C6D-9D5E-6DC9-2706-E617B951402B}"/>
              </a:ext>
            </a:extLst>
          </p:cNvPr>
          <p:cNvSpPr txBox="1"/>
          <p:nvPr/>
        </p:nvSpPr>
        <p:spPr>
          <a:xfrm>
            <a:off x="566366" y="5963951"/>
            <a:ext cx="61230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en-GB" sz="1400" i="1" kern="0" dirty="0">
                <a:solidFill>
                  <a:prstClr val="black"/>
                </a:solidFill>
              </a:rPr>
              <a:t>Brown, W.A., Liem, R., Al-Sabah, S. et al. Metabolic Bariatric Surgery Across the IFSO Chapters: Key Insights on the Baseline Patient Demographics, Procedure Types, and Mortality from the Eighth IFSO Global Registry Report. OBES SURG 34</a:t>
            </a:r>
            <a:endParaRPr lang="it-IT" sz="1400" i="1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0D8074F-2BFE-CB86-23C9-E75E244AF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612" y="389206"/>
            <a:ext cx="9150911" cy="2878926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CA8E205-37B3-C981-D378-F4C77A07C5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99" y="3589868"/>
            <a:ext cx="5985769" cy="159581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0B1B39B-969B-B232-C0AC-ACCCC11304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193" y="4428793"/>
            <a:ext cx="5331508" cy="145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7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E837097-F2E0-F43F-0B2D-2D7DB2071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707" y="0"/>
            <a:ext cx="8332788" cy="311467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D90C8FA-22A1-74EA-4C57-E3987A69A5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2" y="3888664"/>
            <a:ext cx="11125206" cy="61806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D13EECB-28DA-B2D7-35ED-82095B7DBB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01"/>
          <a:stretch>
            <a:fillRect/>
          </a:stretch>
        </p:blipFill>
        <p:spPr>
          <a:xfrm>
            <a:off x="337444" y="4990289"/>
            <a:ext cx="7773988" cy="54970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8334A7A-4F1B-8CB6-5B5E-61E2524370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9916"/>
          <a:stretch>
            <a:fillRect/>
          </a:stretch>
        </p:blipFill>
        <p:spPr>
          <a:xfrm>
            <a:off x="533397" y="4506731"/>
            <a:ext cx="11125206" cy="41519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EA85CEE-956B-531E-1571-FD3AE3C4F6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444" y="2658533"/>
            <a:ext cx="11628079" cy="107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73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3C9A218E-96EB-6291-2770-F2F899FE4BE2}"/>
              </a:ext>
            </a:extLst>
          </p:cNvPr>
          <p:cNvSpPr txBox="1"/>
          <p:nvPr/>
        </p:nvSpPr>
        <p:spPr>
          <a:xfrm>
            <a:off x="7258050" y="5828295"/>
            <a:ext cx="4938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/>
              <a:t>Table</a:t>
            </a:r>
            <a:r>
              <a:rPr lang="it-IT" sz="1200" dirty="0"/>
              <a:t> 2. </a:t>
            </a:r>
            <a:r>
              <a:rPr lang="en-US" sz="1200" dirty="0"/>
              <a:t>Small bowel length, biliopancreatic limb length, and common limb length in tailored BPL group</a:t>
            </a:r>
            <a:endParaRPr lang="it-IT" sz="1200" dirty="0"/>
          </a:p>
        </p:txBody>
      </p:sp>
      <p:pic>
        <p:nvPicPr>
          <p:cNvPr id="2" name="Immagine 1" descr="Immagine che contiene testo, schermata, numero, Carattere&#10;&#10;Descrizione generata automaticamente">
            <a:extLst>
              <a:ext uri="{FF2B5EF4-FFF2-40B4-BE49-F238E27FC236}">
                <a16:creationId xmlns:a16="http://schemas.microsoft.com/office/drawing/2014/main" id="{BB03E36A-EC4D-3DFB-B0E1-78C2CAEB4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5" y="3791918"/>
            <a:ext cx="6558402" cy="227536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E2842A0-C2B6-8EA2-BC4F-8201860AA9D3}"/>
              </a:ext>
            </a:extLst>
          </p:cNvPr>
          <p:cNvSpPr txBox="1"/>
          <p:nvPr/>
        </p:nvSpPr>
        <p:spPr>
          <a:xfrm>
            <a:off x="271993" y="6002811"/>
            <a:ext cx="2538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/>
              <a:t>Table</a:t>
            </a:r>
            <a:r>
              <a:rPr lang="it-IT" sz="1400" dirty="0"/>
              <a:t> 1. Baseline </a:t>
            </a:r>
            <a:r>
              <a:rPr lang="it-IT" sz="1400" dirty="0" err="1"/>
              <a:t>characteristics</a:t>
            </a:r>
            <a:endParaRPr lang="it-IT" sz="14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200F9DC8-4968-1155-D546-2C7AC091A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687" y="257174"/>
            <a:ext cx="4768320" cy="557112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8FF019B-09C4-8EB1-6E6D-FF520093395A}"/>
              </a:ext>
            </a:extLst>
          </p:cNvPr>
          <p:cNvSpPr txBox="1"/>
          <p:nvPr/>
        </p:nvSpPr>
        <p:spPr>
          <a:xfrm>
            <a:off x="2809717" y="2623342"/>
            <a:ext cx="1205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64 Pazienti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3E2CB7E-8DE2-372A-A1B4-AD09269C0093}"/>
              </a:ext>
            </a:extLst>
          </p:cNvPr>
          <p:cNvSpPr txBox="1"/>
          <p:nvPr/>
        </p:nvSpPr>
        <p:spPr>
          <a:xfrm>
            <a:off x="159326" y="2510304"/>
            <a:ext cx="2161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GRUPPO A</a:t>
            </a:r>
          </a:p>
          <a:p>
            <a:pPr algn="ctr"/>
            <a:r>
              <a:rPr lang="it-IT" dirty="0"/>
              <a:t>Standard 200 cm BPL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3BE68CB-97C9-A0C5-8B1A-B2EADFE52C10}"/>
              </a:ext>
            </a:extLst>
          </p:cNvPr>
          <p:cNvSpPr txBox="1"/>
          <p:nvPr/>
        </p:nvSpPr>
        <p:spPr>
          <a:xfrm>
            <a:off x="4669941" y="2352927"/>
            <a:ext cx="19409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/>
              <a:t>GRUPPO B</a:t>
            </a:r>
          </a:p>
          <a:p>
            <a:pPr algn="ctr"/>
            <a:r>
              <a:rPr lang="it-IT" dirty="0" err="1"/>
              <a:t>Tailored</a:t>
            </a:r>
            <a:r>
              <a:rPr lang="it-IT" dirty="0"/>
              <a:t> BPL</a:t>
            </a:r>
          </a:p>
          <a:p>
            <a:pPr algn="ctr"/>
            <a:r>
              <a:rPr lang="it-IT" dirty="0" err="1"/>
              <a:t>Bypassing</a:t>
            </a:r>
            <a:r>
              <a:rPr lang="it-IT" dirty="0"/>
              <a:t> 40% SBL</a:t>
            </a:r>
          </a:p>
        </p:txBody>
      </p:sp>
      <p:sp>
        <p:nvSpPr>
          <p:cNvPr id="10" name="Cornice 9">
            <a:extLst>
              <a:ext uri="{FF2B5EF4-FFF2-40B4-BE49-F238E27FC236}">
                <a16:creationId xmlns:a16="http://schemas.microsoft.com/office/drawing/2014/main" id="{1EDD18B6-BF91-95D4-B03B-F9413BB00071}"/>
              </a:ext>
            </a:extLst>
          </p:cNvPr>
          <p:cNvSpPr/>
          <p:nvPr/>
        </p:nvSpPr>
        <p:spPr>
          <a:xfrm>
            <a:off x="128580" y="2404969"/>
            <a:ext cx="2282296" cy="857003"/>
          </a:xfrm>
          <a:prstGeom prst="frame">
            <a:avLst>
              <a:gd name="adj1" fmla="val 58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3" name="Cornice 12">
            <a:extLst>
              <a:ext uri="{FF2B5EF4-FFF2-40B4-BE49-F238E27FC236}">
                <a16:creationId xmlns:a16="http://schemas.microsoft.com/office/drawing/2014/main" id="{CF86CECC-C84D-ED61-440B-0C75FC839882}"/>
              </a:ext>
            </a:extLst>
          </p:cNvPr>
          <p:cNvSpPr/>
          <p:nvPr/>
        </p:nvSpPr>
        <p:spPr>
          <a:xfrm>
            <a:off x="4512645" y="2304340"/>
            <a:ext cx="2282296" cy="1089945"/>
          </a:xfrm>
          <a:prstGeom prst="frame">
            <a:avLst>
              <a:gd name="adj1" fmla="val 594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4" name="Cornice 13">
            <a:extLst>
              <a:ext uri="{FF2B5EF4-FFF2-40B4-BE49-F238E27FC236}">
                <a16:creationId xmlns:a16="http://schemas.microsoft.com/office/drawing/2014/main" id="{2826887E-71B9-D67D-6390-B73092B78567}"/>
              </a:ext>
            </a:extLst>
          </p:cNvPr>
          <p:cNvSpPr/>
          <p:nvPr/>
        </p:nvSpPr>
        <p:spPr>
          <a:xfrm>
            <a:off x="2752281" y="2544828"/>
            <a:ext cx="1368628" cy="559646"/>
          </a:xfrm>
          <a:prstGeom prst="frame">
            <a:avLst>
              <a:gd name="adj1" fmla="val 743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5" name="Freccia bidirezionale orizzontale 14">
            <a:extLst>
              <a:ext uri="{FF2B5EF4-FFF2-40B4-BE49-F238E27FC236}">
                <a16:creationId xmlns:a16="http://schemas.microsoft.com/office/drawing/2014/main" id="{02E039ED-83AA-04F8-82C8-AF8EB702A188}"/>
              </a:ext>
            </a:extLst>
          </p:cNvPr>
          <p:cNvSpPr/>
          <p:nvPr/>
        </p:nvSpPr>
        <p:spPr>
          <a:xfrm>
            <a:off x="2466753" y="2833470"/>
            <a:ext cx="191387" cy="45719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Freccia bidirezionale orizzontale 16">
            <a:extLst>
              <a:ext uri="{FF2B5EF4-FFF2-40B4-BE49-F238E27FC236}">
                <a16:creationId xmlns:a16="http://schemas.microsoft.com/office/drawing/2014/main" id="{FDA9A048-37F8-06D1-5BCA-1E34410AAA20}"/>
              </a:ext>
            </a:extLst>
          </p:cNvPr>
          <p:cNvSpPr/>
          <p:nvPr/>
        </p:nvSpPr>
        <p:spPr>
          <a:xfrm>
            <a:off x="4212024" y="2822841"/>
            <a:ext cx="191387" cy="45719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EFA76F7-144D-6EC8-E6B1-E4978C1135FE}"/>
              </a:ext>
            </a:extLst>
          </p:cNvPr>
          <p:cNvSpPr txBox="1"/>
          <p:nvPr/>
        </p:nvSpPr>
        <p:spPr>
          <a:xfrm>
            <a:off x="929393" y="650092"/>
            <a:ext cx="47244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rgbClr val="0F377F"/>
                </a:solidFill>
              </a:rPr>
              <a:t>IL NOSTRO STUDIO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36772CD0-B58C-D13C-7972-D13501D95970}"/>
              </a:ext>
            </a:extLst>
          </p:cNvPr>
          <p:cNvSpPr/>
          <p:nvPr/>
        </p:nvSpPr>
        <p:spPr>
          <a:xfrm>
            <a:off x="9242549" y="3629306"/>
            <a:ext cx="532164" cy="145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CF5D6C58-9E29-866D-7CB0-1668A6B5BD1B}"/>
              </a:ext>
            </a:extLst>
          </p:cNvPr>
          <p:cNvSpPr/>
          <p:nvPr/>
        </p:nvSpPr>
        <p:spPr>
          <a:xfrm>
            <a:off x="9269765" y="1029705"/>
            <a:ext cx="532164" cy="1453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48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diagramma, schermata, Carattere&#10;&#10;Descrizione generata automaticamente">
            <a:extLst>
              <a:ext uri="{FF2B5EF4-FFF2-40B4-BE49-F238E27FC236}">
                <a16:creationId xmlns:a16="http://schemas.microsoft.com/office/drawing/2014/main" id="{B89B13B2-35A6-0CCB-4BF2-EA72F7EE4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950" y="2276270"/>
            <a:ext cx="4991099" cy="3103125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4CE46B3-5349-559E-9268-26E37E507239}"/>
              </a:ext>
            </a:extLst>
          </p:cNvPr>
          <p:cNvSpPr txBox="1"/>
          <p:nvPr/>
        </p:nvSpPr>
        <p:spPr>
          <a:xfrm>
            <a:off x="7704668" y="513893"/>
            <a:ext cx="4466165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rgbClr val="0F377F"/>
                </a:solidFill>
              </a:rPr>
              <a:t>FOLLOW UP – 1 ANNO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46A2038-B67B-F6EA-C0B0-78C5706F8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66" y="100076"/>
            <a:ext cx="7577857" cy="2176195"/>
          </a:xfrm>
          <a:prstGeom prst="rect">
            <a:avLst/>
          </a:prstGeom>
        </p:spPr>
      </p:pic>
      <p:pic>
        <p:nvPicPr>
          <p:cNvPr id="13" name="Immagine 12" descr="Immagine che contiene testo, ricevuta, schermata, Carattere&#10;&#10;Descrizione generata automaticamente">
            <a:extLst>
              <a:ext uri="{FF2B5EF4-FFF2-40B4-BE49-F238E27FC236}">
                <a16:creationId xmlns:a16="http://schemas.microsoft.com/office/drawing/2014/main" id="{EE81A4D1-5A5F-A489-F4C3-60DD103CC2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84" y="2443942"/>
            <a:ext cx="6411383" cy="2616966"/>
          </a:xfrm>
          <a:prstGeom prst="rect">
            <a:avLst/>
          </a:prstGeom>
        </p:spPr>
      </p:pic>
      <p:sp>
        <p:nvSpPr>
          <p:cNvPr id="14" name="Ovale 13">
            <a:extLst>
              <a:ext uri="{FF2B5EF4-FFF2-40B4-BE49-F238E27FC236}">
                <a16:creationId xmlns:a16="http://schemas.microsoft.com/office/drawing/2014/main" id="{13C597C3-D794-877F-BE58-C7DA37474973}"/>
              </a:ext>
            </a:extLst>
          </p:cNvPr>
          <p:cNvSpPr/>
          <p:nvPr/>
        </p:nvSpPr>
        <p:spPr>
          <a:xfrm>
            <a:off x="5757333" y="3783753"/>
            <a:ext cx="677333" cy="194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32E9BF9A-5732-5400-47C6-A54AFA1AECC3}"/>
              </a:ext>
            </a:extLst>
          </p:cNvPr>
          <p:cNvSpPr/>
          <p:nvPr/>
        </p:nvSpPr>
        <p:spPr>
          <a:xfrm>
            <a:off x="5757333" y="4025662"/>
            <a:ext cx="677333" cy="1945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53C085F-2558-E039-62E2-B7B8263108FA}"/>
              </a:ext>
            </a:extLst>
          </p:cNvPr>
          <p:cNvSpPr txBox="1"/>
          <p:nvPr/>
        </p:nvSpPr>
        <p:spPr>
          <a:xfrm>
            <a:off x="302682" y="5060908"/>
            <a:ext cx="598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Table 3 Weight loss results in 200-cm BPL and tailored BPL groups at 1-year postoperative period.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22842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FF14C97-3417-7A88-6A9B-27FEA26F8A7F}"/>
              </a:ext>
            </a:extLst>
          </p:cNvPr>
          <p:cNvSpPr txBox="1"/>
          <p:nvPr/>
        </p:nvSpPr>
        <p:spPr>
          <a:xfrm>
            <a:off x="3733800" y="393818"/>
            <a:ext cx="47244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rgbClr val="0F377F"/>
                </a:solidFill>
              </a:rPr>
              <a:t>FOLLOW UP – TRE ANNI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25CB7553-62C5-DD81-6B88-3B5B7EFB955B}"/>
              </a:ext>
            </a:extLst>
          </p:cNvPr>
          <p:cNvGraphicFramePr>
            <a:graphicFrameLocks noGrp="1"/>
          </p:cNvGraphicFramePr>
          <p:nvPr/>
        </p:nvGraphicFramePr>
        <p:xfrm>
          <a:off x="1315048" y="1723157"/>
          <a:ext cx="9561904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0476">
                  <a:extLst>
                    <a:ext uri="{9D8B030D-6E8A-4147-A177-3AD203B41FA5}">
                      <a16:colId xmlns:a16="http://schemas.microsoft.com/office/drawing/2014/main" val="2046798575"/>
                    </a:ext>
                  </a:extLst>
                </a:gridCol>
                <a:gridCol w="2390476">
                  <a:extLst>
                    <a:ext uri="{9D8B030D-6E8A-4147-A177-3AD203B41FA5}">
                      <a16:colId xmlns:a16="http://schemas.microsoft.com/office/drawing/2014/main" val="369215982"/>
                    </a:ext>
                  </a:extLst>
                </a:gridCol>
                <a:gridCol w="2390476">
                  <a:extLst>
                    <a:ext uri="{9D8B030D-6E8A-4147-A177-3AD203B41FA5}">
                      <a16:colId xmlns:a16="http://schemas.microsoft.com/office/drawing/2014/main" val="3950561699"/>
                    </a:ext>
                  </a:extLst>
                </a:gridCol>
                <a:gridCol w="2390476">
                  <a:extLst>
                    <a:ext uri="{9D8B030D-6E8A-4147-A177-3AD203B41FA5}">
                      <a16:colId xmlns:a16="http://schemas.microsoft.com/office/drawing/2014/main" val="21367979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STD (Mean ± 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TAILORED (Mean ± 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p-</a:t>
                      </a:r>
                      <a:r>
                        <a:rPr lang="it-IT" dirty="0" err="1"/>
                        <a:t>value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15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BMI (Kg/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it-IT" sz="18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28,35 ± 7,51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24,63 ± 6,33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= 0,77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6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%EWL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80,1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&lt; 0,05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280678"/>
                  </a:ext>
                </a:extLst>
              </a:tr>
            </a:tbl>
          </a:graphicData>
        </a:graphic>
      </p:graphicFrame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1BB79A4C-B511-424C-85C7-76D87A92FF85}"/>
              </a:ext>
            </a:extLst>
          </p:cNvPr>
          <p:cNvGraphicFramePr/>
          <p:nvPr/>
        </p:nvGraphicFramePr>
        <p:xfrm>
          <a:off x="7233008" y="3565706"/>
          <a:ext cx="3643944" cy="2304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87F6B080-2F76-9FEE-62B2-B65579886E87}"/>
              </a:ext>
            </a:extLst>
          </p:cNvPr>
          <p:cNvSpPr txBox="1"/>
          <p:nvPr/>
        </p:nvSpPr>
        <p:spPr>
          <a:xfrm>
            <a:off x="7326542" y="5870049"/>
            <a:ext cx="48654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/>
              <a:t>Percentage</a:t>
            </a:r>
            <a:r>
              <a:rPr lang="it-IT" sz="1200" baseline="0" dirty="0"/>
              <a:t> of </a:t>
            </a:r>
            <a:r>
              <a:rPr lang="it-IT" sz="1200" baseline="0" dirty="0" err="1"/>
              <a:t>patients</a:t>
            </a:r>
            <a:r>
              <a:rPr lang="it-IT" sz="1200" baseline="0" dirty="0"/>
              <a:t> with </a:t>
            </a:r>
            <a:r>
              <a:rPr lang="it-IT" sz="1200" baseline="0" dirty="0" err="1"/>
              <a:t>nutritonal</a:t>
            </a:r>
            <a:r>
              <a:rPr lang="it-IT" sz="1200" baseline="0" dirty="0"/>
              <a:t> </a:t>
            </a:r>
            <a:r>
              <a:rPr lang="it-IT" sz="1200" baseline="0" dirty="0" err="1"/>
              <a:t>deficiencies</a:t>
            </a:r>
            <a:endParaRPr lang="it-IT" sz="1200" dirty="0"/>
          </a:p>
          <a:p>
            <a:endParaRPr lang="it-IT" dirty="0"/>
          </a:p>
        </p:txBody>
      </p:sp>
      <p:graphicFrame>
        <p:nvGraphicFramePr>
          <p:cNvPr id="9" name="Tabella 9">
            <a:extLst>
              <a:ext uri="{FF2B5EF4-FFF2-40B4-BE49-F238E27FC236}">
                <a16:creationId xmlns:a16="http://schemas.microsoft.com/office/drawing/2014/main" id="{F3FEFF26-B376-5054-05FF-317171A9AFD0}"/>
              </a:ext>
            </a:extLst>
          </p:cNvPr>
          <p:cNvGraphicFramePr>
            <a:graphicFrameLocks noGrp="1"/>
          </p:cNvGraphicFramePr>
          <p:nvPr/>
        </p:nvGraphicFramePr>
        <p:xfrm>
          <a:off x="528726" y="3656564"/>
          <a:ext cx="6410148" cy="1828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2537">
                  <a:extLst>
                    <a:ext uri="{9D8B030D-6E8A-4147-A177-3AD203B41FA5}">
                      <a16:colId xmlns:a16="http://schemas.microsoft.com/office/drawing/2014/main" val="2904907790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4180855690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735658058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3002972605"/>
                    </a:ext>
                  </a:extLst>
                </a:gridCol>
              </a:tblGrid>
              <a:tr h="329625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STD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TAILORED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p-</a:t>
                      </a:r>
                      <a:r>
                        <a:rPr lang="it-IT" dirty="0" err="1"/>
                        <a:t>value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750464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rPr lang="it-IT" dirty="0" err="1"/>
                        <a:t>Vit</a:t>
                      </a:r>
                      <a:r>
                        <a:rPr lang="it-IT" dirty="0"/>
                        <a:t>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= 0,67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04852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rPr lang="it-IT" dirty="0" err="1"/>
                        <a:t>Vit</a:t>
                      </a:r>
                      <a:r>
                        <a:rPr lang="it-IT" dirty="0"/>
                        <a:t> B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= 0,90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432680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rPr lang="it-IT" dirty="0" err="1"/>
                        <a:t>Vit</a:t>
                      </a:r>
                      <a:r>
                        <a:rPr lang="it-IT" dirty="0"/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87062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rPr lang="it-IT" dirty="0" err="1"/>
                        <a:t>Iron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34,38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21,88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&lt; 0,05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498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344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F3BA67-0A7F-BD55-C581-77D48965304C}"/>
              </a:ext>
            </a:extLst>
          </p:cNvPr>
          <p:cNvSpPr txBox="1"/>
          <p:nvPr/>
        </p:nvSpPr>
        <p:spPr>
          <a:xfrm>
            <a:off x="3853132" y="377951"/>
            <a:ext cx="465826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rgbClr val="0F377F"/>
                </a:solidFill>
              </a:rPr>
              <a:t>FOLLOW UP – 5 ANNI</a:t>
            </a:r>
          </a:p>
        </p:txBody>
      </p:sp>
      <p:graphicFrame>
        <p:nvGraphicFramePr>
          <p:cNvPr id="3" name="Tabella 4">
            <a:extLst>
              <a:ext uri="{FF2B5EF4-FFF2-40B4-BE49-F238E27FC236}">
                <a16:creationId xmlns:a16="http://schemas.microsoft.com/office/drawing/2014/main" id="{BC25AC98-B05D-CAA5-85CA-9902CFDFB4F6}"/>
              </a:ext>
            </a:extLst>
          </p:cNvPr>
          <p:cNvGraphicFramePr>
            <a:graphicFrameLocks noGrp="1"/>
          </p:cNvGraphicFramePr>
          <p:nvPr/>
        </p:nvGraphicFramePr>
        <p:xfrm>
          <a:off x="131907" y="1812698"/>
          <a:ext cx="6410148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537">
                  <a:extLst>
                    <a:ext uri="{9D8B030D-6E8A-4147-A177-3AD203B41FA5}">
                      <a16:colId xmlns:a16="http://schemas.microsoft.com/office/drawing/2014/main" val="2046798575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369215982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3950561699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21367979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STD (Mean ± 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TAILORED (Mean ± 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p-</a:t>
                      </a:r>
                      <a:r>
                        <a:rPr lang="it-IT" dirty="0" err="1"/>
                        <a:t>value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15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BMI (Kg/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it-IT" sz="18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28,44 ± 4,29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25,1 ± 5,15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= 0,19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6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%EWL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66,3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&lt; 0,05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280678"/>
                  </a:ext>
                </a:extLst>
              </a:tr>
            </a:tbl>
          </a:graphicData>
        </a:graphic>
      </p:graphicFrame>
      <p:graphicFrame>
        <p:nvGraphicFramePr>
          <p:cNvPr id="5" name="Tabella 9">
            <a:extLst>
              <a:ext uri="{FF2B5EF4-FFF2-40B4-BE49-F238E27FC236}">
                <a16:creationId xmlns:a16="http://schemas.microsoft.com/office/drawing/2014/main" id="{6F1DBA0B-B1E0-D7B6-EE79-780F566C9D72}"/>
              </a:ext>
            </a:extLst>
          </p:cNvPr>
          <p:cNvGraphicFramePr>
            <a:graphicFrameLocks noGrp="1"/>
          </p:cNvGraphicFramePr>
          <p:nvPr/>
        </p:nvGraphicFramePr>
        <p:xfrm>
          <a:off x="131907" y="3656564"/>
          <a:ext cx="6410148" cy="1828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2537">
                  <a:extLst>
                    <a:ext uri="{9D8B030D-6E8A-4147-A177-3AD203B41FA5}">
                      <a16:colId xmlns:a16="http://schemas.microsoft.com/office/drawing/2014/main" val="2904907790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4180855690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735658058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3002972605"/>
                    </a:ext>
                  </a:extLst>
                </a:gridCol>
              </a:tblGrid>
              <a:tr h="329625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STD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TAILORED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p-</a:t>
                      </a:r>
                      <a:r>
                        <a:rPr lang="it-IT" dirty="0" err="1"/>
                        <a:t>value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750464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rPr lang="it-IT" dirty="0" err="1"/>
                        <a:t>Vit</a:t>
                      </a:r>
                      <a:r>
                        <a:rPr lang="it-IT" dirty="0"/>
                        <a:t>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12,5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= 0,67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04852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rPr lang="it-IT" dirty="0" err="1"/>
                        <a:t>Vit</a:t>
                      </a:r>
                      <a:r>
                        <a:rPr lang="it-IT" dirty="0"/>
                        <a:t> B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= 0,90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432680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rPr lang="it-IT" dirty="0" err="1"/>
                        <a:t>Vit</a:t>
                      </a:r>
                      <a:r>
                        <a:rPr lang="it-IT" dirty="0"/>
                        <a:t>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87062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rPr lang="it-IT" dirty="0" err="1"/>
                        <a:t>Iron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34,38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21,88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&lt; 0,05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498204"/>
                  </a:ext>
                </a:extLst>
              </a:tr>
            </a:tbl>
          </a:graphicData>
        </a:graphic>
      </p:graphicFrame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02DA7ACD-981E-C4ED-AE52-BB0A8ABCA4C3}"/>
              </a:ext>
            </a:extLst>
          </p:cNvPr>
          <p:cNvGraphicFramePr/>
          <p:nvPr/>
        </p:nvGraphicFramePr>
        <p:xfrm>
          <a:off x="7313289" y="1431986"/>
          <a:ext cx="4658262" cy="4364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1C2D82E8-889A-7BBF-DB3A-BAEC868E7688}"/>
              </a:ext>
            </a:extLst>
          </p:cNvPr>
          <p:cNvSpPr txBox="1"/>
          <p:nvPr/>
        </p:nvSpPr>
        <p:spPr>
          <a:xfrm>
            <a:off x="6753562" y="3325481"/>
            <a:ext cx="2235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%EWL</a:t>
            </a:r>
          </a:p>
        </p:txBody>
      </p:sp>
    </p:spTree>
    <p:extLst>
      <p:ext uri="{BB962C8B-B14F-4D97-AF65-F5344CB8AC3E}">
        <p14:creationId xmlns:p14="http://schemas.microsoft.com/office/powerpoint/2010/main" val="1403181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9F3BA67-0A7F-BD55-C581-77D48965304C}"/>
              </a:ext>
            </a:extLst>
          </p:cNvPr>
          <p:cNvSpPr txBox="1"/>
          <p:nvPr/>
        </p:nvSpPr>
        <p:spPr>
          <a:xfrm>
            <a:off x="3766868" y="323771"/>
            <a:ext cx="4658263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sz="3200" dirty="0">
                <a:solidFill>
                  <a:srgbClr val="0F377F"/>
                </a:solidFill>
              </a:rPr>
              <a:t>FOLLOW UP – 8 ANNI</a:t>
            </a:r>
          </a:p>
        </p:txBody>
      </p:sp>
      <p:graphicFrame>
        <p:nvGraphicFramePr>
          <p:cNvPr id="3" name="Tabella 4">
            <a:extLst>
              <a:ext uri="{FF2B5EF4-FFF2-40B4-BE49-F238E27FC236}">
                <a16:creationId xmlns:a16="http://schemas.microsoft.com/office/drawing/2014/main" id="{BC25AC98-B05D-CAA5-85CA-9902CFDFB4F6}"/>
              </a:ext>
            </a:extLst>
          </p:cNvPr>
          <p:cNvGraphicFramePr>
            <a:graphicFrameLocks noGrp="1"/>
          </p:cNvGraphicFramePr>
          <p:nvPr/>
        </p:nvGraphicFramePr>
        <p:xfrm>
          <a:off x="131907" y="1812698"/>
          <a:ext cx="6410148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537">
                  <a:extLst>
                    <a:ext uri="{9D8B030D-6E8A-4147-A177-3AD203B41FA5}">
                      <a16:colId xmlns:a16="http://schemas.microsoft.com/office/drawing/2014/main" val="2046798575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369215982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3950561699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21367979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STD (Mean ± 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TAILORED (Mean ± 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p-</a:t>
                      </a:r>
                      <a:r>
                        <a:rPr lang="it-IT" dirty="0" err="1"/>
                        <a:t>value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15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BMI (Kg/m²)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28,20 ± 4,94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29,23 ± 4,82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= 0,443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6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t>%EWL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85,72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82,49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= 0,603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280678"/>
                  </a:ext>
                </a:extLst>
              </a:tr>
            </a:tbl>
          </a:graphicData>
        </a:graphic>
      </p:graphicFrame>
      <p:graphicFrame>
        <p:nvGraphicFramePr>
          <p:cNvPr id="5" name="Tabella 9">
            <a:extLst>
              <a:ext uri="{FF2B5EF4-FFF2-40B4-BE49-F238E27FC236}">
                <a16:creationId xmlns:a16="http://schemas.microsoft.com/office/drawing/2014/main" id="{6F1DBA0B-B1E0-D7B6-EE79-780F566C9D72}"/>
              </a:ext>
            </a:extLst>
          </p:cNvPr>
          <p:cNvGraphicFramePr>
            <a:graphicFrameLocks noGrp="1"/>
          </p:cNvGraphicFramePr>
          <p:nvPr/>
        </p:nvGraphicFramePr>
        <p:xfrm>
          <a:off x="131907" y="3656564"/>
          <a:ext cx="6410148" cy="1828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02537">
                  <a:extLst>
                    <a:ext uri="{9D8B030D-6E8A-4147-A177-3AD203B41FA5}">
                      <a16:colId xmlns:a16="http://schemas.microsoft.com/office/drawing/2014/main" val="2904907790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4180855690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735658058"/>
                    </a:ext>
                  </a:extLst>
                </a:gridCol>
                <a:gridCol w="1602537">
                  <a:extLst>
                    <a:ext uri="{9D8B030D-6E8A-4147-A177-3AD203B41FA5}">
                      <a16:colId xmlns:a16="http://schemas.microsoft.com/office/drawing/2014/main" val="3002972605"/>
                    </a:ext>
                  </a:extLst>
                </a:gridCol>
              </a:tblGrid>
              <a:tr h="329625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STD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TAILORED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p-</a:t>
                      </a:r>
                      <a:r>
                        <a:rPr lang="it-IT" dirty="0" err="1"/>
                        <a:t>value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750464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t>Vit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= 1,00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04852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t>Vit B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= 0,729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432680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t>Vit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15,15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29,03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= 0,232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87062"/>
                  </a:ext>
                </a:extLst>
              </a:tr>
              <a:tr h="329625">
                <a:tc>
                  <a:txBody>
                    <a:bodyPr/>
                    <a:lstStyle/>
                    <a:p>
                      <a:r>
                        <a:t>Iron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39,39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45,16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= 0,801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498204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1C2D82E8-889A-7BBF-DB3A-BAEC868E7688}"/>
              </a:ext>
            </a:extLst>
          </p:cNvPr>
          <p:cNvSpPr txBox="1"/>
          <p:nvPr/>
        </p:nvSpPr>
        <p:spPr>
          <a:xfrm>
            <a:off x="6753562" y="3325481"/>
            <a:ext cx="2235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%EWL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386713"/>
              </p:ext>
            </p:extLst>
          </p:nvPr>
        </p:nvGraphicFramePr>
        <p:xfrm>
          <a:off x="7313289" y="1431986"/>
          <a:ext cx="4658262" cy="4364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0040" y="6144768"/>
            <a:ext cx="6400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/>
            </a:pPr>
            <a:r>
              <a:t>8 anni: BMI e %EWL disponibili in 26 pazienti STD e 28 pazienti Tailored.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EC682FC-3F56-6BAC-7ADF-50AD793F7A58}"/>
              </a:ext>
            </a:extLst>
          </p:cNvPr>
          <p:cNvSpPr txBox="1"/>
          <p:nvPr/>
        </p:nvSpPr>
        <p:spPr>
          <a:xfrm>
            <a:off x="3897437" y="285063"/>
            <a:ext cx="4097867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it-IT" sz="4000" dirty="0">
                <a:solidFill>
                  <a:srgbClr val="0F377F"/>
                </a:solidFill>
              </a:rPr>
              <a:t>CONCLUSIONI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4EAF7AA-E055-755B-BE10-DF901AAE5993}"/>
              </a:ext>
            </a:extLst>
          </p:cNvPr>
          <p:cNvSpPr txBox="1"/>
          <p:nvPr/>
        </p:nvSpPr>
        <p:spPr>
          <a:xfrm>
            <a:off x="580416" y="3131644"/>
            <a:ext cx="11023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kern="0" dirty="0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Il nostro studio ha </a:t>
            </a:r>
            <a:r>
              <a:rPr lang="en-GB" sz="2400" kern="0" dirty="0" err="1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evidenziato</a:t>
            </a:r>
            <a:r>
              <a:rPr lang="en-GB" sz="2400" kern="0" dirty="0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che</a:t>
            </a:r>
            <a:r>
              <a:rPr lang="en-GB" sz="2400" kern="0" dirty="0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un’ansa</a:t>
            </a:r>
            <a:r>
              <a:rPr lang="en-GB" sz="2400" kern="0" dirty="0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biliopancreatica</a:t>
            </a:r>
            <a:r>
              <a:rPr lang="en-GB" sz="2400" kern="0" dirty="0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Tailored è </a:t>
            </a:r>
            <a:r>
              <a:rPr lang="en-GB" sz="2400" kern="0" dirty="0" err="1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associata</a:t>
            </a:r>
            <a:r>
              <a:rPr lang="en-GB" sz="2400" kern="0" dirty="0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meno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deficit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nutrizionali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garantendo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una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perdita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peso simile rispetto a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una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fissa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200-cm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nei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primi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 anni. </a:t>
            </a:r>
            <a:endParaRPr lang="it-IT" sz="24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084355D-7817-BE8C-A88D-21BEB682A9E9}"/>
              </a:ext>
            </a:extLst>
          </p:cNvPr>
          <p:cNvSpPr txBox="1"/>
          <p:nvPr/>
        </p:nvSpPr>
        <p:spPr>
          <a:xfrm>
            <a:off x="548640" y="5095898"/>
            <a:ext cx="11094720" cy="1251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A 8 anni, la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perdita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di peso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rimane</a:t>
            </a:r>
            <a:r>
              <a:rPr lang="it-IT"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comparabile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tra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i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due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gruppi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, senza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differenze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statisticamente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significative in BMI e %EWL. I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dati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nutrizionali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disponibili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non</a:t>
            </a:r>
            <a:r>
              <a:rPr lang="it-IT"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hanno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mostra</a:t>
            </a:r>
            <a:r>
              <a:rPr lang="it-IT"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t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o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differenze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significative </a:t>
            </a:r>
            <a:r>
              <a:rPr sz="2400" kern="0" dirty="0" err="1">
                <a:solidFill>
                  <a:srgbClr val="212121"/>
                </a:solidFill>
                <a:latin typeface="Times New Roman" panose="02020603050405020304" pitchFamily="18" charset="0"/>
              </a:rPr>
              <a:t>tra</a:t>
            </a:r>
            <a:r>
              <a:rPr sz="2400" kern="0" dirty="0">
                <a:solidFill>
                  <a:srgbClr val="212121"/>
                </a:solidFill>
                <a:latin typeface="Times New Roman" panose="02020603050405020304" pitchFamily="18" charset="0"/>
              </a:rPr>
              <a:t> STD e Tailored.</a:t>
            </a:r>
            <a:endParaRPr lang="it-IT" sz="2400" kern="0" dirty="0">
              <a:solidFill>
                <a:srgbClr val="212121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4D14E084-AD0C-D1A8-9D8D-EB6A0F795D2A}"/>
              </a:ext>
            </a:extLst>
          </p:cNvPr>
          <p:cNvCxnSpPr/>
          <p:nvPr/>
        </p:nvCxnSpPr>
        <p:spPr>
          <a:xfrm>
            <a:off x="580416" y="4713935"/>
            <a:ext cx="1109472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702032-22A6-2880-BBDA-D2D2E062A031}"/>
              </a:ext>
            </a:extLst>
          </p:cNvPr>
          <p:cNvSpPr txBox="1"/>
          <p:nvPr/>
        </p:nvSpPr>
        <p:spPr>
          <a:xfrm>
            <a:off x="548640" y="1646798"/>
            <a:ext cx="11094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Usare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un’ansa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biliopancreatica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misurata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bypassando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circa il 40%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dell’intestino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sembra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essere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efficace</a:t>
            </a:r>
            <a:r>
              <a:rPr lang="en-GB" sz="2400" kern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400" kern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sicuro</a:t>
            </a:r>
            <a:r>
              <a:rPr lang="en-GB" sz="2400" kern="0" dirty="0">
                <a:solidFill>
                  <a:srgbClr val="21212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GB" sz="1600" dirty="0"/>
          </a:p>
        </p:txBody>
      </p:sp>
      <p:cxnSp>
        <p:nvCxnSpPr>
          <p:cNvPr id="10" name="Connettore 1 6">
            <a:extLst>
              <a:ext uri="{FF2B5EF4-FFF2-40B4-BE49-F238E27FC236}">
                <a16:creationId xmlns:a16="http://schemas.microsoft.com/office/drawing/2014/main" id="{9A95EC2E-E54B-C14A-5F3A-5FF41B9186BA}"/>
              </a:ext>
            </a:extLst>
          </p:cNvPr>
          <p:cNvCxnSpPr/>
          <p:nvPr/>
        </p:nvCxnSpPr>
        <p:spPr>
          <a:xfrm>
            <a:off x="580416" y="2864627"/>
            <a:ext cx="1109472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7783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3282" y="2858167"/>
            <a:ext cx="2446866" cy="1141665"/>
          </a:xfrm>
        </p:spPr>
        <p:txBody>
          <a:bodyPr/>
          <a:lstStyle/>
          <a:p>
            <a:pPr algn="ctr"/>
            <a:r>
              <a:rPr lang="it-IT" dirty="0"/>
              <a:t>Grazie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E3CA224-15E8-A880-D6C5-C7BA930CD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661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 caldo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</TotalTime>
  <Words>531</Words>
  <Application>Microsoft Office PowerPoint</Application>
  <PresentationFormat>Widescreen</PresentationFormat>
  <Paragraphs>122</Paragraphs>
  <Slides>11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Calibri</vt:lpstr>
      <vt:lpstr>Times New Roman</vt:lpstr>
      <vt:lpstr>Wingdings</vt:lpstr>
      <vt:lpstr>RetrospectVTI</vt:lpstr>
      <vt:lpstr>One anastomosis gastric bypass (OAGB) con ansa biliopancreatica fissa versus misurata: follow up a 8 anni.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Federico Morabito</cp:lastModifiedBy>
  <cp:revision>20</cp:revision>
  <dcterms:created xsi:type="dcterms:W3CDTF">2022-02-27T17:36:31Z</dcterms:created>
  <dcterms:modified xsi:type="dcterms:W3CDTF">2026-09-15T20:53:43Z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